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3"/>
    <p:sldId id="273" r:id="rId4"/>
    <p:sldId id="274" r:id="rId5"/>
    <p:sldId id="275" r:id="rId6"/>
    <p:sldId id="276" r:id="rId7"/>
    <p:sldId id="277" r:id="rId8"/>
    <p:sldId id="278" r:id="rId9"/>
    <p:sldId id="283" r:id="rId10"/>
    <p:sldId id="284" r:id="rId11"/>
    <p:sldId id="279" r:id="rId12"/>
    <p:sldId id="280" r:id="rId13"/>
    <p:sldId id="281" r:id="rId14"/>
    <p:sldId id="282" r:id="rId15"/>
    <p:sldId id="285" r:id="rId16"/>
    <p:sldId id="286" r:id="rId17"/>
    <p:sldId id="287" r:id="rId1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 showGuides="1">
      <p:cViewPr varScale="1">
        <p:scale>
          <a:sx n="69" d="100"/>
          <a:sy n="69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CAA09-33B4-4CC3-9DDE-F1C6A965BB8F}" type="datetimeFigureOut">
              <a:rPr lang="es-ES" smtClean="0"/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/>
            <a:r>
              <a:rPr lang="es-ES" smtClean="0"/>
              <a:t>Segundo nivel</a:t>
            </a:r>
            <a:endParaRPr lang="es-ES" smtClean="0"/>
          </a:p>
          <a:p>
            <a:pPr lvl="2"/>
            <a:r>
              <a:rPr lang="es-ES" smtClean="0"/>
              <a:t>Tercer nivel</a:t>
            </a:r>
            <a:endParaRPr lang="es-ES" smtClean="0"/>
          </a:p>
          <a:p>
            <a:pPr lvl="3"/>
            <a:r>
              <a:rPr lang="es-ES" smtClean="0"/>
              <a:t>Cuarto nivel</a:t>
            </a:r>
            <a:endParaRPr lang="es-ES" smtClean="0"/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D3583-383F-41CC-9CFB-35FE87817A3C}" type="slidenum">
              <a:rPr lang="es-ES" smtClean="0"/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 hasCustomPrompt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22C7F0-ECE5-4EC2-8E1A-804A28A6D787}" type="datetime1">
              <a:rPr lang="es-ES" smtClean="0"/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47C96-2366-4C0F-A67A-70DE0AF82609}" type="datetime1">
              <a:rPr lang="es-ES" smtClean="0"/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C153-FA60-441C-BD86-792A388B3DAC}" type="datetime1">
              <a:rPr lang="es-ES" smtClean="0"/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6AE1-2342-467A-9B48-223D3B5D0801}" type="datetime1">
              <a:rPr lang="es-ES" smtClean="0"/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  <a:endParaRPr kumimoji="0" lang="es-E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25007-9C70-44E1-BD63-FD5B6D508D4C}" type="datetime1">
              <a:rPr lang="es-ES" smtClean="0"/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 hasCustomPrompt="1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AF86-D70B-4193-9300-B43229E8AE44}" type="datetime1">
              <a:rPr lang="es-ES" smtClean="0"/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 hasCustomPrompt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  <a:endParaRPr kumimoji="0" lang="es-ES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 hasCustomPrompt="1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  <a:endParaRPr kumimoji="0" lang="es-ES" smtClean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 hasCustomPrompt="1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 hasCustomPrompt="1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3A0D-E661-4588-8B72-CA4CD3D1502C}" type="datetime1">
              <a:rPr lang="es-ES" smtClean="0"/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8016-E205-4303-9718-B67DE139E1F8}" type="datetime1">
              <a:rPr lang="es-ES" smtClean="0"/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05CBB-4516-4559-BBF5-B8F5883F56C8}" type="datetime1">
              <a:rPr lang="es-ES" smtClean="0"/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 hasCustomPrompt="1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  <a:endParaRPr kumimoji="0" lang="es-ES" smtClean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  <a:endParaRPr lang="es-ES" smtClean="0"/>
          </a:p>
          <a:p>
            <a:pPr lvl="1" eaLnBrk="1" latinLnBrk="0" hangingPunct="1"/>
            <a:r>
              <a:rPr lang="es-ES" smtClean="0"/>
              <a:t>Segundo nivel</a:t>
            </a:r>
            <a:endParaRPr lang="es-ES" smtClean="0"/>
          </a:p>
          <a:p>
            <a:pPr lvl="2" eaLnBrk="1" latinLnBrk="0" hangingPunct="1"/>
            <a:r>
              <a:rPr lang="es-ES" smtClean="0"/>
              <a:t>Tercer nivel</a:t>
            </a:r>
            <a:endParaRPr lang="es-ES" smtClean="0"/>
          </a:p>
          <a:p>
            <a:pPr lvl="3" eaLnBrk="1" latinLnBrk="0" hangingPunct="1"/>
            <a:r>
              <a:rPr lang="es-ES" smtClean="0"/>
              <a:t>Cuarto nivel</a:t>
            </a:r>
            <a:endParaRPr lang="es-ES" smtClean="0"/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F9036DD-C436-4FDA-8C78-E6E3AA3FD068}" type="datetime1">
              <a:rPr lang="es-ES" smtClean="0"/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  <a:endParaRPr kumimoji="0" lang="es-ES" smtClean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B2CD47-57DF-4277-B041-36D8AF8661E9}" type="datetime1">
              <a:rPr lang="es-ES" smtClean="0"/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  <a:endParaRPr kumimoji="0" lang="es-ES" smtClean="0"/>
          </a:p>
          <a:p>
            <a:pPr lvl="1" eaLnBrk="1" latinLnBrk="0" hangingPunct="1"/>
            <a:r>
              <a:rPr kumimoji="0" lang="es-ES" smtClean="0"/>
              <a:t>Segundo nivel</a:t>
            </a:r>
            <a:endParaRPr kumimoji="0" lang="es-ES" smtClean="0"/>
          </a:p>
          <a:p>
            <a:pPr lvl="2" eaLnBrk="1" latinLnBrk="0" hangingPunct="1"/>
            <a:r>
              <a:rPr kumimoji="0" lang="es-ES" smtClean="0"/>
              <a:t>Tercer nivel</a:t>
            </a:r>
            <a:endParaRPr kumimoji="0" lang="es-ES" smtClean="0"/>
          </a:p>
          <a:p>
            <a:pPr lvl="3" eaLnBrk="1" latinLnBrk="0" hangingPunct="1"/>
            <a:r>
              <a:rPr kumimoji="0" lang="es-ES" smtClean="0"/>
              <a:t>Cuarto nivel</a:t>
            </a:r>
            <a:endParaRPr kumimoji="0" lang="es-ES" smtClean="0"/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433423EB-1177-4DDC-8998-313E2266A898}" type="datetime1">
              <a:rPr lang="es-ES" smtClean="0"/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Gestión de procesos</a:t>
            </a: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32FADFE-3B8F-471C-ABF0-DBC7717ECBBC}" type="slidenum">
              <a:rPr lang="es-ES" smtClean="0"/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944215"/>
          </a:xfrm>
        </p:spPr>
        <p:txBody>
          <a:bodyPr>
            <a:normAutofit/>
          </a:bodyPr>
          <a:lstStyle/>
          <a:p>
            <a:br>
              <a:rPr lang="es-ES" dirty="0" smtClean="0">
                <a:latin typeface="Algerian" pitchFamily="82" charset="0"/>
              </a:rPr>
            </a:br>
            <a:endParaRPr lang="es-ES" dirty="0"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772816"/>
            <a:ext cx="8206680" cy="3240359"/>
          </a:xfrm>
        </p:spPr>
        <p:txBody>
          <a:bodyPr>
            <a:noAutofit/>
          </a:bodyPr>
          <a:lstStyle/>
          <a:p>
            <a:pPr algn="l"/>
            <a:r>
              <a:rPr lang="es-ES" sz="4400" b="1" dirty="0" smtClean="0">
                <a:latin typeface="Algerian" pitchFamily="82" charset="0"/>
              </a:rPr>
              <a:t>GESTIÓN DE PROCESOS</a:t>
            </a:r>
            <a:endParaRPr lang="es-ES" sz="4400" b="1" dirty="0" smtClean="0">
              <a:latin typeface="Algerian" pitchFamily="82" charset="0"/>
            </a:endParaRPr>
          </a:p>
          <a:p>
            <a:pPr algn="l"/>
            <a:endParaRPr lang="es-ES" sz="2000" b="1" dirty="0">
              <a:latin typeface="Algerian" pitchFamily="82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5949280"/>
            <a:ext cx="3864336" cy="823789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467952"/>
          </a:xfrm>
        </p:spPr>
        <p:txBody>
          <a:bodyPr>
            <a:normAutofit fontScale="92500" lnSpcReduction="10000"/>
          </a:bodyPr>
          <a:lstStyle/>
          <a:p>
            <a:r>
              <a:rPr lang="es-ES" sz="3200" dirty="0" smtClean="0">
                <a:latin typeface="Calibri" panose="020F0502020204030204" pitchFamily="34" charset="0"/>
              </a:rPr>
              <a:t>El elemento clave al implementar este algoritmo es la elección del </a:t>
            </a:r>
            <a:r>
              <a:rPr lang="es-ES" sz="3200" b="1" dirty="0" smtClean="0">
                <a:latin typeface="Calibri" panose="020F0502020204030204" pitchFamily="34" charset="0"/>
              </a:rPr>
              <a:t>tamaño del cuanto</a:t>
            </a:r>
            <a:r>
              <a:rPr lang="es-ES" sz="3200" dirty="0" smtClean="0">
                <a:latin typeface="Calibri" panose="020F0502020204030204" pitchFamily="34" charset="0"/>
              </a:rPr>
              <a:t>. Si es muy pequeño, se producen cambios de contexto frecuentemente lo que aumenta la sobrecarga. Por el contrario, si es muy grande este algoritmo se comportará como un FCSF.</a:t>
            </a:r>
            <a:endParaRPr lang="es-ES" sz="3200" dirty="0" smtClean="0">
              <a:latin typeface="Calibri" panose="020F0502020204030204" pitchFamily="34" charset="0"/>
            </a:endParaRPr>
          </a:p>
          <a:p>
            <a:r>
              <a:rPr lang="es-ES" sz="3200" dirty="0" smtClean="0">
                <a:latin typeface="Calibri" panose="020F0502020204030204" pitchFamily="34" charset="0"/>
              </a:rPr>
              <a:t>Si un proceso llega a la cola de preparados en el mismo instante que uno que ha sido interrumpido, se suele planificar antes el proceso que llega a dicha cola</a:t>
            </a:r>
            <a:r>
              <a:rPr lang="es-ES" sz="2400" dirty="0" smtClean="0">
                <a:latin typeface="Calibri" panose="020F0502020204030204" pitchFamily="34" charset="0"/>
              </a:rPr>
              <a:t>.</a:t>
            </a:r>
            <a:endParaRPr lang="es-ES" sz="2400" dirty="0" smtClean="0">
              <a:latin typeface="Calibri" panose="020F0502020204030204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360280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 CARACTERÍSTICAS DE ROUND ROBIN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400" dirty="0" smtClean="0">
                <a:latin typeface="Calibri" panose="020F0502020204030204" pitchFamily="34" charset="0"/>
              </a:rPr>
              <a:t>En el ejercicio anterior, el tiempo promedio de servicio requerido es de 3,5 ut (5+3+4+2 /4 = 3,5). Realizando el mismo ejercicio anterior pero con un valor de cuanto = 4 ut, se producen menos cambios de contexto y por tanto se reduce la sobrecarga.</a:t>
            </a:r>
            <a:endParaRPr lang="es-ES" sz="2400" dirty="0" smtClean="0">
              <a:latin typeface="Calibri" panose="020F0502020204030204" pitchFamily="34" charset="0"/>
            </a:endParaRPr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r>
              <a:rPr lang="es-ES" sz="2400" b="1" dirty="0" smtClean="0">
                <a:latin typeface="Calibri" panose="020F0502020204030204" pitchFamily="34" charset="0"/>
              </a:rPr>
              <a:t>Tiempo de retorno</a:t>
            </a:r>
            <a:r>
              <a:rPr lang="es-ES" sz="2400" dirty="0" smtClean="0">
                <a:latin typeface="Calibri" panose="020F0502020204030204" pitchFamily="34" charset="0"/>
              </a:rPr>
              <a:t>: 14, 6, 9 y 10 , siendo el promedio de 9,75 ut. Antes, con q = 2 ut, los valores fueron 14, 10, 11 y 7, cuya media </a:t>
            </a:r>
            <a:r>
              <a:rPr lang="es-ES" sz="2400" smtClean="0">
                <a:latin typeface="Calibri" panose="020F0502020204030204" pitchFamily="34" charset="0"/>
              </a:rPr>
              <a:t>es 10,5 </a:t>
            </a:r>
            <a:r>
              <a:rPr lang="es-ES" sz="2400" dirty="0" smtClean="0">
                <a:latin typeface="Calibri" panose="020F0502020204030204" pitchFamily="34" charset="0"/>
              </a:rPr>
              <a:t>ut </a:t>
            </a:r>
            <a:r>
              <a:rPr lang="es-ES" sz="24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s-ES" sz="24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mejora el rendimiento del sistema</a:t>
            </a:r>
            <a:r>
              <a:rPr lang="es-ES" sz="2400" dirty="0" smtClean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es-ES" sz="2400" dirty="0" smtClean="0">
              <a:latin typeface="Calibri" panose="020F0502020204030204" pitchFamily="34" charset="0"/>
            </a:endParaRPr>
          </a:p>
          <a:p>
            <a:r>
              <a:rPr lang="es-ES" sz="2400" b="1" dirty="0" smtClean="0">
                <a:latin typeface="Calibri" panose="020F0502020204030204" pitchFamily="34" charset="0"/>
              </a:rPr>
              <a:t>Tiempo de espera</a:t>
            </a:r>
            <a:r>
              <a:rPr lang="es-ES" sz="2400" dirty="0" smtClean="0">
                <a:latin typeface="Calibri" panose="020F0502020204030204" pitchFamily="34" charset="0"/>
              </a:rPr>
              <a:t>: 9, 3, 5 y 8, siendo el promedio de 6, 25 ut. Antes con q=2 ut, los valores fueron 9,7,7 y 5, cuya media es 7 ut </a:t>
            </a:r>
            <a:r>
              <a:rPr lang="es-ES" sz="24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los procesos pasan menos tiempo en el sistema esperando recursos</a:t>
            </a:r>
            <a:r>
              <a:rPr lang="es-ES" sz="2400" dirty="0" smtClean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es-ES" sz="2400" dirty="0" smtClean="0">
              <a:latin typeface="Calibri" panose="020F0502020204030204" pitchFamily="34" charset="0"/>
            </a:endParaRPr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216264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MEJORAR EL RENDIMIENTO EN ROUND ROBIN POR EL VALOR DE Q.</a:t>
            </a:r>
            <a:endParaRPr lang="es-ES" dirty="0"/>
          </a:p>
        </p:txBody>
      </p:sp>
      <p:pic>
        <p:nvPicPr>
          <p:cNvPr id="8" name="7 Imagen" descr="RR-CT.bmp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71600" y="2636912"/>
            <a:ext cx="7344816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>
                <a:latin typeface="Calibri" panose="020F0502020204030204" pitchFamily="34" charset="0"/>
              </a:rPr>
              <a:t>Diagrama de Gantt: (ahora hay que fijarse en la columna prioridad). </a:t>
            </a:r>
            <a:r>
              <a:rPr lang="es-ES" sz="2400" b="1" dirty="0" smtClean="0">
                <a:latin typeface="Calibri" panose="020F0502020204030204" pitchFamily="34" charset="0"/>
              </a:rPr>
              <a:t>En este ejemplo se usa un algoritmo expropiativo</a:t>
            </a:r>
            <a:r>
              <a:rPr lang="es-ES" sz="2400" dirty="0" smtClean="0">
                <a:latin typeface="Calibri" panose="020F0502020204030204" pitchFamily="34" charset="0"/>
              </a:rPr>
              <a:t>.</a:t>
            </a:r>
            <a:endParaRPr lang="es-ES" sz="2400" dirty="0" smtClean="0">
              <a:latin typeface="Calibri" panose="020F0502020204030204" pitchFamily="34" charset="0"/>
            </a:endParaRPr>
          </a:p>
          <a:p>
            <a:endParaRPr lang="es-ES" sz="28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r>
              <a:rPr lang="es-ES" sz="2400" dirty="0" smtClean="0">
                <a:latin typeface="Calibri" panose="020F0502020204030204" pitchFamily="34" charset="0"/>
              </a:rPr>
              <a:t>Resumen de tiempos: T</a:t>
            </a:r>
            <a:r>
              <a:rPr lang="es-ES" sz="2400" baseline="-25000" dirty="0" smtClean="0">
                <a:latin typeface="Calibri" panose="020F0502020204030204" pitchFamily="34" charset="0"/>
              </a:rPr>
              <a:t>LL</a:t>
            </a:r>
            <a:r>
              <a:rPr lang="es-ES" sz="2400" dirty="0" smtClean="0">
                <a:latin typeface="Calibri" panose="020F0502020204030204" pitchFamily="34" charset="0"/>
              </a:rPr>
              <a:t> 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F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R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S</a:t>
            </a:r>
            <a:r>
              <a:rPr lang="es-ES" sz="2400" dirty="0" smtClean="0">
                <a:latin typeface="Calibri" panose="020F0502020204030204" pitchFamily="34" charset="0"/>
              </a:rPr>
              <a:t> y T</a:t>
            </a:r>
            <a:r>
              <a:rPr lang="es-ES" sz="2400" baseline="-25000" dirty="0" smtClean="0">
                <a:latin typeface="Calibri" panose="020F0502020204030204" pitchFamily="34" charset="0"/>
              </a:rPr>
              <a:t>E 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 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F –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LL;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es-E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144256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latin typeface="Algerian" pitchFamily="82" charset="0"/>
              </a:rPr>
              <a:t>prioridades </a:t>
            </a:r>
            <a:endParaRPr lang="es-ES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115616" y="4077072"/>
          <a:ext cx="684076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6"/>
                <a:gridCol w="624068"/>
                <a:gridCol w="1140127"/>
                <a:gridCol w="1140127"/>
                <a:gridCol w="1140127"/>
                <a:gridCol w="1140127"/>
              </a:tblGrid>
              <a:tr h="34563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PROCESOS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LL</a:t>
                      </a:r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4563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63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B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63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63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sz="2800" dirty="0" smtClean="0">
                <a:latin typeface="Calibri" panose="020F0502020204030204" pitchFamily="34" charset="0"/>
              </a:rPr>
              <a:t>El criterio para seleccionar un proceso se basa en la </a:t>
            </a:r>
            <a:r>
              <a:rPr lang="es-ES" sz="2800" b="1" dirty="0" smtClean="0">
                <a:latin typeface="Calibri" panose="020F0502020204030204" pitchFamily="34" charset="0"/>
              </a:rPr>
              <a:t>prioridad</a:t>
            </a:r>
            <a:r>
              <a:rPr lang="es-ES" sz="2800" dirty="0" smtClean="0">
                <a:latin typeface="Calibri" panose="020F0502020204030204" pitchFamily="34" charset="0"/>
              </a:rPr>
              <a:t> que tiene asignada un proceso. Siempre se selecciona el de mayor prioridad (para Unix/Linux, valores enteros negativos son los que más prioridad tienen; por ejemplo -20 es la máxima prioridad).</a:t>
            </a:r>
            <a:endParaRPr lang="es-ES" sz="2800" dirty="0" smtClean="0">
              <a:latin typeface="Calibri" panose="020F0502020204030204" pitchFamily="34" charset="0"/>
            </a:endParaRPr>
          </a:p>
          <a:p>
            <a:r>
              <a:rPr lang="es-ES" sz="2800" dirty="0" smtClean="0">
                <a:latin typeface="Calibri" panose="020F0502020204030204" pitchFamily="34" charset="0"/>
              </a:rPr>
              <a:t>La prioridad puede que no cambie durante el tiempo de vida del proceso. En este caso es </a:t>
            </a:r>
            <a:r>
              <a:rPr lang="es-ES" sz="2800" b="1" dirty="0" smtClean="0">
                <a:latin typeface="Calibri" panose="020F0502020204030204" pitchFamily="34" charset="0"/>
              </a:rPr>
              <a:t>estática</a:t>
            </a:r>
            <a:r>
              <a:rPr lang="es-ES" sz="2800" dirty="0" smtClean="0">
                <a:latin typeface="Calibri" panose="020F0502020204030204" pitchFamily="34" charset="0"/>
              </a:rPr>
              <a:t>. Si puede cambiar atendiendo a varios factores, entonces es dinámica.</a:t>
            </a:r>
            <a:endParaRPr lang="es-ES" sz="2800" dirty="0" smtClean="0">
              <a:latin typeface="Calibri" panose="020F0502020204030204" pitchFamily="34" charset="0"/>
            </a:endParaRPr>
          </a:p>
          <a:p>
            <a:r>
              <a:rPr lang="es-ES" sz="2800" dirty="0" smtClean="0">
                <a:latin typeface="Calibri" panose="020F0502020204030204" pitchFamily="34" charset="0"/>
              </a:rPr>
              <a:t>Este algoritmo puede ser </a:t>
            </a:r>
            <a:r>
              <a:rPr lang="es-ES" sz="2800" u="sng" dirty="0" smtClean="0">
                <a:latin typeface="Calibri" panose="020F0502020204030204" pitchFamily="34" charset="0"/>
              </a:rPr>
              <a:t>expropiativo</a:t>
            </a:r>
            <a:r>
              <a:rPr lang="es-ES" sz="2800" dirty="0" smtClean="0">
                <a:latin typeface="Calibri" panose="020F0502020204030204" pitchFamily="34" charset="0"/>
              </a:rPr>
              <a:t> o </a:t>
            </a:r>
            <a:r>
              <a:rPr lang="es-ES" sz="2800" u="sng" dirty="0" smtClean="0">
                <a:latin typeface="Calibri" panose="020F0502020204030204" pitchFamily="34" charset="0"/>
              </a:rPr>
              <a:t>no expropiativo</a:t>
            </a:r>
            <a:r>
              <a:rPr lang="es-ES" sz="2800" dirty="0" smtClean="0">
                <a:latin typeface="Calibri" panose="020F0502020204030204" pitchFamily="34" charset="0"/>
              </a:rPr>
              <a:t>.</a:t>
            </a:r>
            <a:endParaRPr lang="es-ES" sz="2800" dirty="0" smtClean="0">
              <a:latin typeface="Calibri" panose="020F0502020204030204" pitchFamily="34" charset="0"/>
            </a:endParaRPr>
          </a:p>
          <a:p>
            <a:r>
              <a:rPr lang="es-ES" sz="2800" dirty="0" smtClean="0">
                <a:latin typeface="Calibri" panose="020F0502020204030204" pitchFamily="34" charset="0"/>
              </a:rPr>
              <a:t>Un proceso con prioridad baja puede sufrir inanición porque nunca obtendrá el procesador La solución es la técnica de </a:t>
            </a:r>
            <a:r>
              <a:rPr lang="es-ES" sz="2800" b="1" dirty="0" smtClean="0">
                <a:latin typeface="Calibri" panose="020F0502020204030204" pitchFamily="34" charset="0"/>
              </a:rPr>
              <a:t>aging,</a:t>
            </a:r>
            <a:r>
              <a:rPr lang="es-ES" sz="2800" dirty="0" smtClean="0">
                <a:latin typeface="Calibri" panose="020F0502020204030204" pitchFamily="34" charset="0"/>
              </a:rPr>
              <a:t> es decir, aumentar la prioridad de los procesos conforme más tiempo estén en el procesador</a:t>
            </a:r>
            <a:r>
              <a:rPr lang="es-ES" sz="2800" b="1" dirty="0" smtClean="0">
                <a:latin typeface="Calibri" panose="020F0502020204030204" pitchFamily="34" charset="0"/>
              </a:rPr>
              <a:t>.</a:t>
            </a:r>
            <a:endParaRPr lang="es-ES" sz="2800" b="1" dirty="0" smtClean="0">
              <a:latin typeface="Calibri" panose="020F0502020204030204" pitchFamily="34" charset="0"/>
            </a:endParaRPr>
          </a:p>
          <a:p>
            <a:endParaRPr lang="es-ES" sz="2600" dirty="0" smtClean="0">
              <a:latin typeface="Calibri" panose="020F0502020204030204" pitchFamily="34" charset="0"/>
            </a:endParaRPr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07224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dirty="0" smtClean="0">
                <a:latin typeface="Algerian" pitchFamily="82" charset="0"/>
              </a:rPr>
              <a:t>CARACTERÍSTICAS DEL ALGORITMO basado en prioridades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Calibri" panose="020F0502020204030204" pitchFamily="34" charset="0"/>
              </a:rPr>
              <a:t>Ahora disponemos de </a:t>
            </a:r>
            <a:r>
              <a:rPr lang="es-ES" sz="2000" b="1" dirty="0" smtClean="0">
                <a:latin typeface="Calibri" panose="020F0502020204030204" pitchFamily="34" charset="0"/>
              </a:rPr>
              <a:t>varias colas</a:t>
            </a:r>
            <a:r>
              <a:rPr lang="es-ES" sz="2000" dirty="0" smtClean="0">
                <a:latin typeface="Calibri" panose="020F0502020204030204" pitchFamily="34" charset="0"/>
              </a:rPr>
              <a:t>, cada una de las cuales pueden contener procesos con una determinada prioridad o un rango. </a:t>
            </a:r>
            <a:r>
              <a:rPr lang="es-ES" sz="2000" b="1" dirty="0" smtClean="0">
                <a:latin typeface="Calibri" panose="020F0502020204030204" pitchFamily="34" charset="0"/>
              </a:rPr>
              <a:t>Prioridad estática.</a:t>
            </a:r>
            <a:endParaRPr lang="es-ES" sz="20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07224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dirty="0" smtClean="0">
                <a:latin typeface="Algerian" pitchFamily="82" charset="0"/>
              </a:rPr>
              <a:t>planificación </a:t>
            </a:r>
            <a:r>
              <a:rPr lang="es-ES" sz="3200" dirty="0" smtClean="0">
                <a:latin typeface="Algerian" pitchFamily="82" charset="0"/>
              </a:rPr>
              <a:t>basada en múltiples colas de prioridad</a:t>
            </a:r>
            <a:endParaRPr lang="es-ES" sz="3200" dirty="0"/>
          </a:p>
        </p:txBody>
      </p:sp>
      <p:pic>
        <p:nvPicPr>
          <p:cNvPr id="6" name="5 Imagen" descr="COLAS-PRIORIDAD.bmp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75004" y="2492896"/>
            <a:ext cx="7657436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>
                <a:latin typeface="Calibri" panose="020F0502020204030204" pitchFamily="34" charset="0"/>
              </a:rPr>
              <a:t>Ahora disponemos de </a:t>
            </a:r>
            <a:r>
              <a:rPr lang="es-ES" sz="2000" b="1" dirty="0" smtClean="0">
                <a:latin typeface="Calibri" panose="020F0502020204030204" pitchFamily="34" charset="0"/>
              </a:rPr>
              <a:t>varias colas</a:t>
            </a:r>
            <a:r>
              <a:rPr lang="es-ES" sz="2000" dirty="0" smtClean="0">
                <a:latin typeface="Calibri" panose="020F0502020204030204" pitchFamily="34" charset="0"/>
              </a:rPr>
              <a:t>, cada una de las cuales pueden contener procesos con una determinada prioridad o un rango. Además, los procesos pueden ir cambiando de cola durante su existencia. </a:t>
            </a:r>
            <a:r>
              <a:rPr lang="es-ES" sz="2000" b="1" dirty="0" smtClean="0">
                <a:latin typeface="Calibri" panose="020F0502020204030204" pitchFamily="34" charset="0"/>
              </a:rPr>
              <a:t>Prioridad dinámica.</a:t>
            </a:r>
            <a:endParaRPr lang="es-ES" sz="2000" b="1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07224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dirty="0" smtClean="0">
                <a:latin typeface="Algerian" pitchFamily="82" charset="0"/>
              </a:rPr>
              <a:t>planificación </a:t>
            </a:r>
            <a:r>
              <a:rPr lang="es-ES" sz="3200" dirty="0" smtClean="0">
                <a:latin typeface="Algerian" pitchFamily="82" charset="0"/>
              </a:rPr>
              <a:t>basas en múltiples colas de prioridad y realimentación</a:t>
            </a:r>
            <a:endParaRPr lang="es-ES" sz="3200" dirty="0"/>
          </a:p>
        </p:txBody>
      </p:sp>
      <p:pic>
        <p:nvPicPr>
          <p:cNvPr id="7" name="6 Imagen" descr="COLAS-PRIORIDAD-REA.bmp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43608" y="2772725"/>
            <a:ext cx="7416824" cy="3285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600" dirty="0" smtClean="0">
                <a:latin typeface="Calibri" panose="020F0502020204030204" pitchFamily="34" charset="0"/>
              </a:rPr>
              <a:t>En sistemas de tiempo real, el tiempo de servicio de algunos procesos deben completarse en un determinado plazo (</a:t>
            </a:r>
            <a:r>
              <a:rPr lang="es-ES" sz="1600" b="1" dirty="0" err="1" smtClean="0">
                <a:latin typeface="Calibri" panose="020F0502020204030204" pitchFamily="34" charset="0"/>
              </a:rPr>
              <a:t>deadline</a:t>
            </a:r>
            <a:r>
              <a:rPr lang="es-ES" sz="1600" dirty="0" smtClean="0">
                <a:latin typeface="Calibri" panose="020F0502020204030204" pitchFamily="34" charset="0"/>
              </a:rPr>
              <a:t>) o tiempo límite. En estos sistemas la velocidad de ejecución es un factor secundario. Lo importante es completar los procesos en los plazos preestablecidos.</a:t>
            </a:r>
            <a:endParaRPr lang="es-ES" sz="1600" dirty="0" smtClean="0">
              <a:latin typeface="Calibri" panose="020F0502020204030204" pitchFamily="34" charset="0"/>
            </a:endParaRPr>
          </a:p>
          <a:p>
            <a:r>
              <a:rPr lang="es-ES" sz="1600" b="1" dirty="0" smtClean="0">
                <a:latin typeface="Calibri" panose="020F0502020204030204" pitchFamily="34" charset="0"/>
              </a:rPr>
              <a:t>Se demuestra que el algoritmo de planificación de primero el  proceso de tiempo límite más cercano minimiza el número de procesos que NO se ejecutan dentro de su plazo.</a:t>
            </a:r>
            <a:endParaRPr lang="es-ES" sz="1600" b="1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sz="2000" b="1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07224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smtClean="0">
                <a:latin typeface="Algerian" pitchFamily="82" charset="0"/>
              </a:rPr>
              <a:t>planificación </a:t>
            </a:r>
            <a:r>
              <a:rPr lang="es-ES" sz="3200" dirty="0" smtClean="0">
                <a:latin typeface="Algerian" pitchFamily="82" charset="0"/>
              </a:rPr>
              <a:t>por tiempo límite</a:t>
            </a:r>
            <a:endParaRPr lang="es-ES" sz="3200" dirty="0"/>
          </a:p>
        </p:txBody>
      </p:sp>
      <p:pic>
        <p:nvPicPr>
          <p:cNvPr id="8" name="7 Imagen" descr="LIMITE.bmp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971600" y="5013176"/>
            <a:ext cx="7272808" cy="1080120"/>
          </a:xfrm>
          <a:prstGeom prst="rect">
            <a:avLst/>
          </a:prstGeom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971599" y="3212976"/>
          <a:ext cx="7344816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448272"/>
                <a:gridCol w="2448272"/>
              </a:tblGrid>
              <a:tr h="288032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PROCESO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T. SERVICIO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T. LÍMITE</a:t>
                      </a:r>
                      <a:endParaRPr lang="es-ES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A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4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7</a:t>
                      </a:r>
                      <a:endParaRPr lang="es-ES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B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2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6</a:t>
                      </a:r>
                      <a:endParaRPr lang="es-ES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C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5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11</a:t>
                      </a:r>
                      <a:endParaRPr lang="es-ES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D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1</a:t>
                      </a:r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dirty="0" smtClean="0"/>
                        <a:t>Ninguno</a:t>
                      </a:r>
                      <a:endParaRPr lang="es-E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s-ES" sz="2800" dirty="0" smtClean="0">
                <a:latin typeface="Calibri" panose="020F0502020204030204" pitchFamily="34" charset="0"/>
              </a:rPr>
              <a:t>		A continuación se muestran los </a:t>
            </a:r>
            <a:r>
              <a:rPr lang="es-ES" sz="2800" b="1" dirty="0" smtClean="0">
                <a:latin typeface="Calibri" panose="020F0502020204030204" pitchFamily="34" charset="0"/>
              </a:rPr>
              <a:t>tiempos de llegada</a:t>
            </a:r>
            <a:r>
              <a:rPr lang="es-ES" sz="2800" dirty="0" smtClean="0">
                <a:latin typeface="Calibri" panose="020F0502020204030204" pitchFamily="34" charset="0"/>
              </a:rPr>
              <a:t> y </a:t>
            </a:r>
            <a:r>
              <a:rPr lang="es-ES" sz="2800" b="1" dirty="0" smtClean="0">
                <a:latin typeface="Calibri" panose="020F0502020204030204" pitchFamily="34" charset="0"/>
              </a:rPr>
              <a:t>tiempo de servicio o ejecución </a:t>
            </a:r>
            <a:r>
              <a:rPr lang="es-ES" sz="2800" dirty="0" smtClean="0">
                <a:latin typeface="Calibri" panose="020F0502020204030204" pitchFamily="34" charset="0"/>
              </a:rPr>
              <a:t>de 4 procesos (A,B,C y D). También se indica la prioridad de estos.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/>
            <a:endParaRPr lang="es-ES" sz="2800" dirty="0" smtClean="0">
              <a:latin typeface="Calibri" panose="020F0502020204030204" pitchFamily="34" charset="0"/>
            </a:endParaRPr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144256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ejemplo </a:t>
            </a:r>
            <a:r>
              <a:rPr lang="es-ES" dirty="0" err="1" smtClean="0">
                <a:latin typeface="Algerian" pitchFamily="82" charset="0"/>
              </a:rPr>
              <a:t>fcfs</a:t>
            </a:r>
            <a:r>
              <a:rPr lang="es-ES" dirty="0" smtClean="0">
                <a:latin typeface="Algerian" pitchFamily="82" charset="0"/>
              </a:rPr>
              <a:t>, </a:t>
            </a:r>
            <a:r>
              <a:rPr lang="es-ES" dirty="0" err="1" smtClean="0">
                <a:latin typeface="Algerian" pitchFamily="82" charset="0"/>
              </a:rPr>
              <a:t>sjf</a:t>
            </a:r>
            <a:r>
              <a:rPr lang="es-ES" dirty="0" smtClean="0">
                <a:latin typeface="Algerian" pitchFamily="82" charset="0"/>
              </a:rPr>
              <a:t>, </a:t>
            </a:r>
            <a:r>
              <a:rPr lang="es-ES" dirty="0" err="1" smtClean="0">
                <a:latin typeface="Algerian" pitchFamily="82" charset="0"/>
              </a:rPr>
              <a:t>srt</a:t>
            </a:r>
            <a:r>
              <a:rPr lang="es-ES" dirty="0" smtClean="0">
                <a:latin typeface="Algerian" pitchFamily="82" charset="0"/>
              </a:rPr>
              <a:t>, </a:t>
            </a:r>
            <a:r>
              <a:rPr lang="es-ES" dirty="0" err="1" smtClean="0">
                <a:latin typeface="Algerian" pitchFamily="82" charset="0"/>
              </a:rPr>
              <a:t>rR</a:t>
            </a:r>
            <a:r>
              <a:rPr lang="es-ES" dirty="0" smtClean="0">
                <a:latin typeface="Algerian" pitchFamily="82" charset="0"/>
              </a:rPr>
              <a:t> y prioridades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403648" y="3205480"/>
          <a:ext cx="7056784" cy="2311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  <a:gridCol w="1764196"/>
              </a:tblGrid>
              <a:tr h="703577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Proceso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Tiempo de llegada (ut)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Tiempo de servicio (ut)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Prioridad</a:t>
                      </a:r>
                      <a:endParaRPr lang="es-ES" b="1" dirty="0"/>
                    </a:p>
                  </a:txBody>
                  <a:tcPr/>
                </a:tc>
              </a:tr>
              <a:tr h="402044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0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5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</a:t>
                      </a:r>
                      <a:endParaRPr lang="es-ES" b="1" dirty="0"/>
                    </a:p>
                  </a:txBody>
                  <a:tcPr/>
                </a:tc>
              </a:tr>
              <a:tr h="402044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B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</a:t>
                      </a:r>
                      <a:endParaRPr lang="es-ES" b="1" dirty="0"/>
                    </a:p>
                  </a:txBody>
                  <a:tcPr/>
                </a:tc>
              </a:tr>
              <a:tr h="402044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4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0</a:t>
                      </a:r>
                      <a:endParaRPr lang="es-ES" b="1" dirty="0"/>
                    </a:p>
                  </a:txBody>
                  <a:tcPr/>
                </a:tc>
              </a:tr>
              <a:tr h="402044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</a:t>
                      </a:r>
                      <a:endParaRPr lang="es-E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>
                <a:latin typeface="Calibri" panose="020F0502020204030204" pitchFamily="34" charset="0"/>
              </a:rPr>
              <a:t>Diagrama de Gantt</a:t>
            </a:r>
            <a:endParaRPr lang="es-ES" sz="2400" dirty="0" smtClean="0">
              <a:latin typeface="Calibri" panose="020F0502020204030204" pitchFamily="34" charset="0"/>
            </a:endParaRPr>
          </a:p>
          <a:p>
            <a:endParaRPr lang="es-ES" sz="28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r>
              <a:rPr lang="es-ES" sz="2400" dirty="0" smtClean="0">
                <a:latin typeface="Calibri" panose="020F0502020204030204" pitchFamily="34" charset="0"/>
              </a:rPr>
              <a:t>Resumen de tiempos: T</a:t>
            </a:r>
            <a:r>
              <a:rPr lang="es-ES" sz="2400" baseline="-25000" dirty="0" smtClean="0">
                <a:latin typeface="Calibri" panose="020F0502020204030204" pitchFamily="34" charset="0"/>
              </a:rPr>
              <a:t>LL</a:t>
            </a:r>
            <a:r>
              <a:rPr lang="es-ES" sz="2400" dirty="0" smtClean="0">
                <a:latin typeface="Calibri" panose="020F0502020204030204" pitchFamily="34" charset="0"/>
              </a:rPr>
              <a:t> 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F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R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S</a:t>
            </a:r>
            <a:r>
              <a:rPr lang="es-ES" sz="2400" dirty="0" smtClean="0">
                <a:latin typeface="Calibri" panose="020F0502020204030204" pitchFamily="34" charset="0"/>
              </a:rPr>
              <a:t> y T</a:t>
            </a:r>
            <a:r>
              <a:rPr lang="es-ES" sz="2400" baseline="-25000" dirty="0" smtClean="0">
                <a:latin typeface="Calibri" panose="020F0502020204030204" pitchFamily="34" charset="0"/>
              </a:rPr>
              <a:t>E 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 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F –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LL;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es-E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endParaRPr lang="es-ES" sz="2800" dirty="0">
              <a:latin typeface="Calibri" panose="020F0502020204030204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360280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FCFS</a:t>
            </a:r>
            <a:endParaRPr lang="es-ES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403648" y="3789042"/>
          <a:ext cx="6768750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792088"/>
                <a:gridCol w="1080120"/>
                <a:gridCol w="984108"/>
                <a:gridCol w="1128125"/>
                <a:gridCol w="1128125"/>
              </a:tblGrid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PROCESOS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LL</a:t>
                      </a:r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B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0851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s-ES" sz="3600" dirty="0" smtClean="0">
                <a:latin typeface="Calibri" panose="020F0502020204030204" pitchFamily="34" charset="0"/>
              </a:rPr>
              <a:t>Cede el uso del procesador al primer proceso que los solicite, el cual puede utilizarlo ininterrumpidamente hasta que termine o se bloquee en espera de un evento</a:t>
            </a:r>
            <a:endParaRPr lang="es-ES" sz="36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3600" dirty="0" smtClean="0">
                <a:latin typeface="Calibri" panose="020F0502020204030204" pitchFamily="34" charset="0"/>
              </a:rPr>
              <a:t>Algoritmo </a:t>
            </a:r>
            <a:r>
              <a:rPr lang="es-ES" sz="36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No Expropiativo</a:t>
            </a:r>
            <a:r>
              <a:rPr lang="es-ES" sz="3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es-ES" sz="36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3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Tipos de datos: COLA.</a:t>
            </a:r>
            <a:endParaRPr lang="es-ES" sz="36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3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FCFS favorece a procesos largos.</a:t>
            </a:r>
            <a:endParaRPr lang="es-ES" sz="3600" dirty="0" smtClean="0"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None/>
            </a:pPr>
            <a:endParaRPr lang="es-ES" sz="2800" dirty="0">
              <a:latin typeface="Calibri" panose="020F0502020204030204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504296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CARACTERÍSTICAS DE FCFS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>
                <a:latin typeface="Calibri" panose="020F0502020204030204" pitchFamily="34" charset="0"/>
              </a:rPr>
              <a:t>Diagrama de Gantt</a:t>
            </a:r>
            <a:endParaRPr lang="es-ES" sz="2400" dirty="0" smtClean="0"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endParaRPr lang="es-ES" sz="2800" dirty="0" smtClean="0">
              <a:latin typeface="Calibri" panose="020F0502020204030204" pitchFamily="34" charset="0"/>
            </a:endParaRPr>
          </a:p>
          <a:p>
            <a:endParaRPr lang="es-ES" sz="2800" dirty="0" smtClean="0">
              <a:latin typeface="Calibri" panose="020F0502020204030204" pitchFamily="34" charset="0"/>
            </a:endParaRPr>
          </a:p>
          <a:p>
            <a:r>
              <a:rPr lang="es-ES" sz="2400" dirty="0" smtClean="0">
                <a:latin typeface="Calibri" panose="020F0502020204030204" pitchFamily="34" charset="0"/>
              </a:rPr>
              <a:t>Resumen de tiempos: T</a:t>
            </a:r>
            <a:r>
              <a:rPr lang="es-ES" sz="2400" baseline="-25000" dirty="0" smtClean="0">
                <a:latin typeface="Calibri" panose="020F0502020204030204" pitchFamily="34" charset="0"/>
              </a:rPr>
              <a:t>LL</a:t>
            </a:r>
            <a:r>
              <a:rPr lang="es-ES" sz="2400" dirty="0" smtClean="0">
                <a:latin typeface="Calibri" panose="020F0502020204030204" pitchFamily="34" charset="0"/>
              </a:rPr>
              <a:t> 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F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R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S</a:t>
            </a:r>
            <a:r>
              <a:rPr lang="es-ES" sz="2400" dirty="0" smtClean="0">
                <a:latin typeface="Calibri" panose="020F0502020204030204" pitchFamily="34" charset="0"/>
              </a:rPr>
              <a:t> y T</a:t>
            </a:r>
            <a:r>
              <a:rPr lang="es-ES" sz="2400" baseline="-25000" dirty="0" smtClean="0">
                <a:latin typeface="Calibri" panose="020F0502020204030204" pitchFamily="34" charset="0"/>
              </a:rPr>
              <a:t>E 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 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F –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LL;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es-E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>
              <a:buNone/>
            </a:pPr>
            <a:endParaRPr lang="es-ES" sz="2800" dirty="0" smtClean="0">
              <a:latin typeface="Calibri" panose="020F0502020204030204" pitchFamily="34" charset="0"/>
            </a:endParaRPr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43228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err="1" smtClean="0">
                <a:latin typeface="Algerian" pitchFamily="82" charset="0"/>
              </a:rPr>
              <a:t>sjf</a:t>
            </a:r>
            <a:r>
              <a:rPr lang="es-ES" dirty="0" smtClean="0">
                <a:latin typeface="Algerian" pitchFamily="82" charset="0"/>
              </a:rPr>
              <a:t> </a:t>
            </a:r>
            <a:endParaRPr lang="es-ES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11561" y="3861048"/>
          <a:ext cx="770485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0247"/>
                <a:gridCol w="748038"/>
                <a:gridCol w="1284142"/>
                <a:gridCol w="1284142"/>
                <a:gridCol w="1284142"/>
                <a:gridCol w="12841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PROCESOS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LL</a:t>
                      </a:r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B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Algoritmo </a:t>
            </a:r>
            <a:r>
              <a:rPr lang="es-ES" sz="2800" b="1" dirty="0" smtClean="0">
                <a:latin typeface="Calibri" panose="020F0502020204030204" pitchFamily="34" charset="0"/>
              </a:rPr>
              <a:t>No Expropiativo </a:t>
            </a:r>
            <a:r>
              <a:rPr lang="es-ES" sz="2800" dirty="0" smtClean="0">
                <a:latin typeface="Calibri" panose="020F0502020204030204" pitchFamily="34" charset="0"/>
              </a:rPr>
              <a:t>que selecciona, para ser ejecutado, el proceso con tiempo de procesamiento más corto.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Una desventaja es que se necesita saber por adelantado el tiempo de procesamiento de cada proceso.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Este algoritmo minimiza el tiempo de espera medio.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SJF favorece a los procesos cortos frente a los procesos largos.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504296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 CARACTERÍSTICAS DE </a:t>
            </a:r>
            <a:r>
              <a:rPr lang="es-ES" dirty="0" err="1" smtClean="0">
                <a:latin typeface="Algerian" pitchFamily="82" charset="0"/>
              </a:rPr>
              <a:t>sjf</a:t>
            </a:r>
            <a:r>
              <a:rPr lang="es-ES" dirty="0" smtClean="0">
                <a:latin typeface="Algerian" pitchFamily="82" charset="0"/>
              </a:rPr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>
                <a:latin typeface="Calibri" panose="020F0502020204030204" pitchFamily="34" charset="0"/>
              </a:rPr>
              <a:t>Diagrama de </a:t>
            </a:r>
            <a:r>
              <a:rPr lang="es-ES" sz="2400" dirty="0" smtClean="0">
                <a:latin typeface="Calibri" panose="020F0502020204030204" pitchFamily="34" charset="0"/>
              </a:rPr>
              <a:t>Gantt</a:t>
            </a:r>
            <a:endParaRPr lang="es-ES" b="1" dirty="0" smtClean="0">
              <a:solidFill>
                <a:srgbClr val="FF0000"/>
              </a:solidFill>
            </a:endParaRPr>
          </a:p>
          <a:p>
            <a:pPr marL="109855" indent="0">
              <a:buNone/>
            </a:pPr>
            <a:r>
              <a:rPr lang="es-ES" dirty="0" smtClean="0"/>
              <a:t>  </a:t>
            </a:r>
            <a:endParaRPr lang="es-ES" dirty="0" smtClean="0"/>
          </a:p>
          <a:p>
            <a:pPr marL="109855" indent="0">
              <a:buNone/>
            </a:pPr>
            <a:endParaRPr lang="es-ES" dirty="0" smtClean="0"/>
          </a:p>
          <a:p>
            <a:r>
              <a:rPr lang="es-ES" sz="2400" dirty="0" smtClean="0">
                <a:latin typeface="Calibri" panose="020F0502020204030204" pitchFamily="34" charset="0"/>
              </a:rPr>
              <a:t>Resumen de tiempos: T</a:t>
            </a:r>
            <a:r>
              <a:rPr lang="es-ES" sz="2400" baseline="-25000" dirty="0" smtClean="0">
                <a:latin typeface="Calibri" panose="020F0502020204030204" pitchFamily="34" charset="0"/>
              </a:rPr>
              <a:t>LL</a:t>
            </a:r>
            <a:r>
              <a:rPr lang="es-ES" sz="2400" dirty="0" smtClean="0">
                <a:latin typeface="Calibri" panose="020F0502020204030204" pitchFamily="34" charset="0"/>
              </a:rPr>
              <a:t> 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F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R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S</a:t>
            </a:r>
            <a:r>
              <a:rPr lang="es-ES" sz="2400" dirty="0" smtClean="0">
                <a:latin typeface="Calibri" panose="020F0502020204030204" pitchFamily="34" charset="0"/>
              </a:rPr>
              <a:t> y T</a:t>
            </a:r>
            <a:r>
              <a:rPr lang="es-ES" sz="2400" baseline="-25000" dirty="0" smtClean="0">
                <a:latin typeface="Calibri" panose="020F0502020204030204" pitchFamily="34" charset="0"/>
              </a:rPr>
              <a:t>E 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 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F –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LL;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es-E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288272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>
                <a:latin typeface="Algerian" pitchFamily="82" charset="0"/>
              </a:rPr>
              <a:t>srt</a:t>
            </a:r>
            <a:r>
              <a:rPr lang="es-ES" dirty="0" smtClean="0">
                <a:latin typeface="Algerian" pitchFamily="82" charset="0"/>
              </a:rPr>
              <a:t> </a:t>
            </a:r>
            <a:endParaRPr lang="es-ES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899594" y="3789039"/>
          <a:ext cx="7560840" cy="21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775"/>
                <a:gridCol w="798505"/>
                <a:gridCol w="1260140"/>
                <a:gridCol w="1260140"/>
                <a:gridCol w="1260140"/>
                <a:gridCol w="1260140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PROCESOS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LL</a:t>
                      </a:r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B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s-ES" sz="2800" b="1" dirty="0" smtClean="0">
                <a:latin typeface="Calibri" panose="020F0502020204030204" pitchFamily="34" charset="0"/>
              </a:rPr>
              <a:t>Versión expropiativa  </a:t>
            </a:r>
            <a:r>
              <a:rPr lang="es-ES" sz="2800" dirty="0" smtClean="0">
                <a:latin typeface="Calibri" panose="020F0502020204030204" pitchFamily="34" charset="0"/>
              </a:rPr>
              <a:t>de SJF que selecciona para ser ejecutado el proceso con tiempo de procesamiento más corto.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Una desventaja es que se necesita saber por adelantado el tiempo de procesamiento de cada proceso.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Este algoritmo minimiza el tiempo de espera medio.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SRT favorece a los procesos cortos frente a los procesos largos.</a:t>
            </a:r>
            <a:endParaRPr lang="es-ES" sz="28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sz="2800" dirty="0" smtClean="0">
                <a:latin typeface="Calibri" panose="020F0502020204030204" pitchFamily="34" charset="0"/>
              </a:rPr>
              <a:t>Puede producir </a:t>
            </a:r>
            <a:r>
              <a:rPr lang="es-ES" sz="2800" b="1" dirty="0" smtClean="0">
                <a:latin typeface="Calibri" panose="020F0502020204030204" pitchFamily="34" charset="0"/>
              </a:rPr>
              <a:t>inanición</a:t>
            </a:r>
            <a:r>
              <a:rPr lang="es-ES" sz="2800" dirty="0" smtClean="0">
                <a:latin typeface="Calibri" panose="020F0502020204030204" pitchFamily="34" charset="0"/>
              </a:rPr>
              <a:t> en procesos largos.</a:t>
            </a:r>
            <a:endParaRPr lang="es-ES" sz="2800" dirty="0" smtClean="0">
              <a:latin typeface="Calibri" panose="020F0502020204030204" pitchFamily="34" charset="0"/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43228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 CARACTERÍSTICAS DE SRT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>
                <a:latin typeface="Calibri" panose="020F0502020204030204" pitchFamily="34" charset="0"/>
              </a:rPr>
              <a:t>Diagrama de Gantt (</a:t>
            </a:r>
            <a:r>
              <a:rPr lang="es-ES" sz="2400" b="1" dirty="0" smtClean="0">
                <a:latin typeface="Calibri" panose="020F0502020204030204" pitchFamily="34" charset="0"/>
              </a:rPr>
              <a:t>valor del cuanto= 2ut</a:t>
            </a:r>
            <a:r>
              <a:rPr lang="es-ES" sz="2400" dirty="0" smtClean="0">
                <a:latin typeface="Calibri" panose="020F0502020204030204" pitchFamily="34" charset="0"/>
              </a:rPr>
              <a:t>)</a:t>
            </a:r>
            <a:endParaRPr lang="es-ES" sz="2400" dirty="0" smtClean="0">
              <a:latin typeface="Calibri" panose="020F0502020204030204" pitchFamily="34" charset="0"/>
            </a:endParaRP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sz="2400" dirty="0" smtClean="0">
              <a:latin typeface="Calibri" panose="020F0502020204030204" pitchFamily="34" charset="0"/>
            </a:endParaRPr>
          </a:p>
          <a:p>
            <a:r>
              <a:rPr lang="es-ES" sz="2400" dirty="0" smtClean="0">
                <a:latin typeface="Calibri" panose="020F0502020204030204" pitchFamily="34" charset="0"/>
              </a:rPr>
              <a:t>Resumen de tiempos: T</a:t>
            </a:r>
            <a:r>
              <a:rPr lang="es-ES" sz="2400" baseline="-25000" dirty="0" smtClean="0">
                <a:latin typeface="Calibri" panose="020F0502020204030204" pitchFamily="34" charset="0"/>
              </a:rPr>
              <a:t>LL</a:t>
            </a:r>
            <a:r>
              <a:rPr lang="es-ES" sz="2400" dirty="0" smtClean="0">
                <a:latin typeface="Calibri" panose="020F0502020204030204" pitchFamily="34" charset="0"/>
              </a:rPr>
              <a:t> 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F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R</a:t>
            </a:r>
            <a:r>
              <a:rPr lang="es-ES" sz="2400" dirty="0" smtClean="0">
                <a:latin typeface="Calibri" panose="020F0502020204030204" pitchFamily="34" charset="0"/>
              </a:rPr>
              <a:t>, T</a:t>
            </a:r>
            <a:r>
              <a:rPr lang="es-ES" sz="2400" baseline="-25000" dirty="0" smtClean="0">
                <a:latin typeface="Calibri" panose="020F0502020204030204" pitchFamily="34" charset="0"/>
              </a:rPr>
              <a:t>S</a:t>
            </a:r>
            <a:r>
              <a:rPr lang="es-ES" sz="2400" dirty="0" smtClean="0">
                <a:latin typeface="Calibri" panose="020F0502020204030204" pitchFamily="34" charset="0"/>
              </a:rPr>
              <a:t> y T</a:t>
            </a:r>
            <a:r>
              <a:rPr lang="es-ES" sz="2400" baseline="-25000" dirty="0" smtClean="0">
                <a:latin typeface="Calibri" panose="020F0502020204030204" pitchFamily="34" charset="0"/>
              </a:rPr>
              <a:t>E 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 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F –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LL;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E= 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- T</a:t>
            </a:r>
            <a:r>
              <a:rPr lang="es-ES" sz="24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</a:t>
            </a:r>
            <a:r>
              <a:rPr lang="es-E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endParaRPr lang="es-ES" sz="2400" b="1" dirty="0" smtClean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>
              <a:buNone/>
            </a:pPr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3432288" cy="365125"/>
          </a:xfrm>
        </p:spPr>
        <p:txBody>
          <a:bodyPr/>
          <a:lstStyle/>
          <a:p>
            <a:r>
              <a:rPr lang="es-ES" smtClean="0"/>
              <a:t>Gestión de procesos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</a:fld>
            <a:endParaRPr lang="es-ES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>
                <a:latin typeface="Algerian" pitchFamily="82" charset="0"/>
              </a:rPr>
              <a:t>round </a:t>
            </a:r>
            <a:r>
              <a:rPr lang="es-ES" dirty="0" err="1" smtClean="0">
                <a:latin typeface="Algerian" pitchFamily="82" charset="0"/>
              </a:rPr>
              <a:t>robin</a:t>
            </a:r>
            <a:r>
              <a:rPr lang="es-ES" dirty="0" smtClean="0">
                <a:latin typeface="Algerian" pitchFamily="82" charset="0"/>
              </a:rPr>
              <a:t> o turno rotatorio </a:t>
            </a:r>
            <a:endParaRPr lang="es-ES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971600" y="3933056"/>
          <a:ext cx="756084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792088"/>
                <a:gridCol w="1260140"/>
                <a:gridCol w="1260140"/>
                <a:gridCol w="1260140"/>
                <a:gridCol w="1260140"/>
              </a:tblGrid>
              <a:tr h="327635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PROCESOS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LL</a:t>
                      </a:r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F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R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latin typeface="Calibri" panose="020F0502020204030204" pitchFamily="34" charset="0"/>
                        </a:rPr>
                        <a:t>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es-ES" sz="1800" baseline="-250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A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B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C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D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E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5347</Words>
  <Application>WPS Presentation</Application>
  <PresentationFormat>Presentación en pantalla (4:3)</PresentationFormat>
  <Paragraphs>573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SimSun</vt:lpstr>
      <vt:lpstr>Wingdings</vt:lpstr>
      <vt:lpstr>Wingdings 3</vt:lpstr>
      <vt:lpstr>Symbol</vt:lpstr>
      <vt:lpstr>Verdana</vt:lpstr>
      <vt:lpstr>Wingdings 2</vt:lpstr>
      <vt:lpstr>Wingdings</vt:lpstr>
      <vt:lpstr>Algerian</vt:lpstr>
      <vt:lpstr>Segoe Print</vt:lpstr>
      <vt:lpstr>Calibri</vt:lpstr>
      <vt:lpstr>Lucida Sans Unicode</vt:lpstr>
      <vt:lpstr>Microsoft YaHei</vt:lpstr>
      <vt:lpstr>Arial Unicode MS</vt:lpstr>
      <vt:lpstr>Concurrencia</vt:lpstr>
      <vt:lpstr> </vt:lpstr>
      <vt:lpstr>ejemplo fcfs, sjf, srt, rR y prioridades</vt:lpstr>
      <vt:lpstr>FCFS</vt:lpstr>
      <vt:lpstr>CARACTERÍSTICAS DE FCFS </vt:lpstr>
      <vt:lpstr>sjf </vt:lpstr>
      <vt:lpstr> CARACTERÍSTICAS DE sjf </vt:lpstr>
      <vt:lpstr>srt </vt:lpstr>
      <vt:lpstr> CARACTERÍSTICAS DE SRT</vt:lpstr>
      <vt:lpstr>round robin o turno rotatorio </vt:lpstr>
      <vt:lpstr> CARACTERÍSTICAS DE ROUND ROBIN</vt:lpstr>
      <vt:lpstr>MEJORAR EL RENDIMIENTO EN ROUND ROBIN POR EL VALOR DE Q.</vt:lpstr>
      <vt:lpstr>prioridades </vt:lpstr>
      <vt:lpstr>CARACTERÍSTICAS DEL ALGORITMO basado en prioridades</vt:lpstr>
      <vt:lpstr>planificación basada en múltiples colas de prioridad</vt:lpstr>
      <vt:lpstr>planificación basas en múltiples colas de prioridad y realimentación</vt:lpstr>
      <vt:lpstr>planificación por tiempo límite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13</dc:title>
  <dc:creator>antonio j</dc:creator>
  <cp:lastModifiedBy>Javier</cp:lastModifiedBy>
  <cp:revision>396</cp:revision>
  <dcterms:created xsi:type="dcterms:W3CDTF">2014-01-17T08:55:00Z</dcterms:created>
  <dcterms:modified xsi:type="dcterms:W3CDTF">2024-02-07T09:20:13Z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F360869EB3DE47CB8CD2341E6FB9B73D_12</vt:lpwstr>
  </property>
  <property fmtid="{D5CDD505-2E9C-101B-9397-08002B2CF9AE}" pid="3" name="KSOProductBuildVer">
    <vt:lpwstr>3082-12.2.0.13431</vt:lpwstr>
  </property>
</Properties>
</file>